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8" r:id="rId2"/>
    <p:sldId id="280" r:id="rId3"/>
    <p:sldId id="281" r:id="rId4"/>
    <p:sldId id="282" r:id="rId5"/>
    <p:sldId id="284" r:id="rId6"/>
    <p:sldId id="261" r:id="rId7"/>
    <p:sldId id="285" r:id="rId8"/>
    <p:sldId id="286" r:id="rId9"/>
    <p:sldId id="265" r:id="rId10"/>
    <p:sldId id="272" r:id="rId11"/>
    <p:sldId id="287" r:id="rId12"/>
    <p:sldId id="266" r:id="rId13"/>
    <p:sldId id="273" r:id="rId14"/>
    <p:sldId id="267" r:id="rId15"/>
    <p:sldId id="277" r:id="rId16"/>
    <p:sldId id="274" r:id="rId1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2780" autoAdjust="0"/>
  </p:normalViewPr>
  <p:slideViewPr>
    <p:cSldViewPr snapToGrid="0">
      <p:cViewPr varScale="1">
        <p:scale>
          <a:sx n="80" d="100"/>
          <a:sy n="80" d="100"/>
        </p:scale>
        <p:origin x="208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D7296-319F-4906-863D-DC0BF4B5616B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129D4-F634-4705-B9C0-341141CD69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2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последните няколко години в Интернет се наблюдава съществен ръст на публикуваните и разпространявани фалшиви новини, които представят изцяло неверни или манипулирани факти 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Fake News)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Друг (добре забравен) феномен са публикациите с подвеждащи заглавия, които имат за цел да подтикнат Интернет потребителите да отворят линка, като по този начин генерират рекламен трафик 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Baits)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И двете явления имат силно негативен социален ефект, тъй като манипулират общественото мнение и "атакуват" възприятията на потребителите чрез количество, за сметка на качество и достоверност. Класическите журналистически принципи за проверка на фактите, "засичане" на информацията от повече от един независим източник и пр. все още се прилагат от реалните медии, но тъй като спазването на тези принципи струва много време и ресурси, те не могат да компенсират и да насмогнат на несъразмерно по-големия обем фалшиви и подвеждащи публикации.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59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 всичко личи, че просто решение няма. Има различни решения, за различни аспекти на проблема с фалшивите новини. Мерки, които включват допълнителни човешки усилия за проверка на факти и източници, няма как да осигурят достатъчна мащабируемост, предвид мащабите на Интернет, и няма как да изключат субективния фактор, поради което е малко вероятно да постигнат съществен и масов резултат.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bg-BG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крайна сметка основната "тежест" остава при крайните потребители на съдържание, които преценяват, на какво да вярват, дали и до колко да проверяват източниците и информацията, която възприемат и дали да споделят тази информация със своите приятели и последователи.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7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Целта на настоящия Хакатон е да "атакува" проблема от различна посока, а именно да се експериментира с "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Learning" 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алгоритми, които отговарят на следните условия: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 могат да бъдат "обучени" с помощта на ръчно подготвен и оценен обучителен корпус от публикации.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 могат да идентифицират или оценят вероятно фалшиви / подвеждащи новини само на база заглавия и съдържание, и евентуално на база сходство 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fuzzy/similarity match)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заглавия и съдържание в рамките на дискретни периоди от време.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 могат да се приложат в "Интернет мащаб" върху десетки милиони публикации на ден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т.е. максимално икономични от към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CPU, RAM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ресурси.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 могат да се използват за създаването на безплатна обществено-полезна услуга или онлайн инструмент, който да е достъпен за крайните потребители (консуматори на съдържание), независимо от техническата реализация (плъгин за браузър, мобилно приложение и пр.), с идеята да се улесни преценката на потребителите, дали дадено съдържание е подозрително или не (много).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 бъде с лиценз, съвместим с изискванията за отворен код на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Source Foundation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76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Генериран е обучителен корпус, на база извадка от публикации в български онлайн медии и блогове: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Публикациите са оценени ръчно от студенти по журналистика (по-долу е представена информация за оценяването).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Предвид големия ежедневен обем публикации и ограничения човешки ресурс, периодът за който е генерирана извадката за обучителния корпус е ограничен до 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седем (7) дни 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(1000+ публикации).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Броят публикации включени в извадката от всеки източник е пропорционален на общия брой публикации на източника за предходния, съпоставени с общия брой публикации за предходния месец от всички наблюдавани източници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но не по-малко от една (1) публикация (т.е. всеки източник, който е включен в извадката, има поне по една (1) публикация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независимо, дали делът му в месечния обем публикации е под 0.1%).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генерирането на набора от данни са изключени спортните източници.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Корпусът е разделен на три (3) приблизително равни части, като всяка част е дадена за оценяване на трима (3) различни оценители, така че всяка публикация да получи по три (3) субективни оценки.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6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Поради технически причини, за някои публикации в съдържанието присъства и името или домейна на източника, но това може да бъде подвеждащо, тъй като дори откровените "</a:t>
            </a:r>
            <a:r>
              <a:rPr lang="en-US" dirty="0" smtClean="0"/>
              <a:t>Fake News" </a:t>
            </a:r>
            <a:r>
              <a:rPr lang="bg-BG" dirty="0" smtClean="0"/>
              <a:t>източници публикуват и реални новини, за да балансират микса и да придадат известна достоверност на съдържанието, което публикуват.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88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 масовото навлизане на социалните мрежи (основно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 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Twitter)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разпространението на подобни публикации до милионни аудитории става все по-достъпно и евтино. Самото съдържание обикновено се "имплантира" в анонимни онлайн сайтове и </a:t>
            </a:r>
            <a:r>
              <a:rPr lang="bg-BG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блогове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като едно и също съдържание се публикува едновременно в десетки различни "източници", които се различават по домейн, структура на страниците, дизайн и пр., но по същество се контролират автоматизирано или </a:t>
            </a:r>
            <a:r>
              <a:rPr lang="bg-BG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полуавтоматизирано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от едно и също място. Социалните мрежи се използват предимно като платформи за разпространение на подобни публикации, като за целта се използват фалшиви </a:t>
            </a:r>
            <a:r>
              <a:rPr lang="bg-BG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непроследими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профили, които "ударно" споделят подобни публикации в множество страници и групи във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и през множество фалшиви акаунти 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Instagram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т.н. Разчита се на т.нар.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"Viral Effect"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Все по-голяма част от потребителите консумират съдържание от мобилни устройства, реагират </a:t>
            </a:r>
            <a:r>
              <a:rPr lang="bg-BG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първосигнално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провокативни публикации и ги споделят директно, без да се задълбочават в съдържанието, а често и без да са прочели текста отвъд заглавието. Крайният ефект е, че дадена провокативна (респективно фалшива) новина се появява от множество различни "източници" и създава впечатление у хората, че "…то това е по всички новини…".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28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 двата феномена (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Fakes News / Click-Baits)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не са нови явления – те съществуват, от както съществуват медии. Новото са каналите за разпространение и лесният и евтин достъп до аудитория, без географски и други физически ограничения.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Преди масовото навлизане на Интернет и социалните мрежи в ежедневния живот на хората мащабът и възможностите за генериране и разпространение на фалшиви новини винаги е бил естествено ограничен до тиража на "жълтите" издания или аудиторията на отделни електронни медии.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Създаването на стотици анонимни медийни "</a:t>
            </a:r>
            <a:r>
              <a:rPr lang="bg-BG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брандове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които да публикуват едни и същи фалшиви новини, би било непосилна задача във физическия свят, както от финансова, така и от логистична гледна точка, докато в Интернет това вече е факт.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6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Скандалите в последната една година, свързани с манипулирането на общественото мнение чрез "фалшиви новини" преди президентските избори в САЩ (2016) и Франция (2017) разкриват само част от проблема. Същите техники и подходи се прилагат успешно и за кампании за "черен ПР" срещу компании и неправителствени организации, а в контекста на държавната пропаганда, и срещу цели общности ("мюсюлмани", "бежанци", Европейски съюз, НАТО и пр.).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6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5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Балансът между "свободата на словото" и "слободията на словото"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Постигането на баланс е изключително трудна задача – от една страна свободата на словото е човешко право, от друга страна публикуването на неверни (измислени) факти е клевета, и се преследва от закона. Проблемът е, че фалшивите новини се публикуват от анонимни източници и се разпространяват чрез фалшиви (анонимни) профили в социалните мрежи, а и дори да не са напълно анонимни, времето и ресурсите за завеждане и водене на съдебно дело за всеки отделен случай на предполагаема клевета са несъразмерно по-големи от времето и ресурсите необходими за генериране на фалшиво съдържание и измислени факти. Цензурирането и блокирането на анонимни източници, което се практикува в държави като Китай, Русия и Турция, противоречи на основни демократични принципи, а и на практика не е особено ефективно.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96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последните месеци компании като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Facebook, Google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направиха официални изявления, че предприемат конкретни мерки срещу разпространението на фалшиви новини.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обяви, че ще работи в партньорство с няколко световни медии за журналистическа проверка на факти, като същевременно назначава допълнително 3000 човека, които да разглеждат и проверяват сигнали за неподходящо съдържание и фалшиви профили в социалната мрежа.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Важно е да се отбележи, че и двата подхода включват ангажирането на допълнителен човешки ресурс - въпреки че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 един от лидерите в "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Learning"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анализа на данни, все още не всеки проблем може да бъде решен с алгоритми. Основната причина е, че проверката на факти изисква проактивни човешки действия, които не са по силата на алгоритми.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endParaRPr lang="bg-BG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Проверка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дали даден "източник" е реално съществуващ, дали наистина е направил дадено изявление, както и дали изявлението е извадено от контекст, или е публикувано обективно и без манипулация. Такъв тип журналистическа проверка изисква идентифициране на източника, оценка на неговата достоверност и разговор/кореспонденция за проверка на обстоятелствата и фактите.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endParaRPr lang="bg-BG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Проверка, дали даден сигнал за фалшив профил е основателен или злонамерен – докладването за "фалшив профил" във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е лесно, но често пъти съвсем легитимни и влиятелни потребители биват блокирани автоматично, защото името им съдържа псевдоним/прякор, докато реално фалшиви профили, не могат да бъдат блокирани, защото отговарят на определени формални правила (акаунт проверен с мобилен номер, профилна снимка, реални имена и пр.)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00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Тепърва ще бъдат оценявани резултатите мерките, които предприемат компании като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но трябва да се има предвид, че социалните мрежи са изправени пред същите предизвикателства и рискове, пред които са изправени и органите на законодателната и изпълнителната власт на държавно ниво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балансът между "свобода на словото" и "цензура". Въвеждането на регулации в Интернет, независимо дали на държавно или корпоративно ниво, води съответно до политически рискове за държавите и юридически/финансови рискове за компаниите. В контекста на социалните мрежи, корпоративните интереси не могат да бъдат пренебрегнати –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печели от количеството генерирано и рекламирано съдържание (директни приходи от реклама), а така също и от броя и ръста на регистрираните и активни потребителски профили в социалната мрежа (индиректно, през цената на акциите). Няма официални статистики или изследвания, каква част от профилите във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са фалшиви, но техният дял вероятно е съществен и масовото им блокиране може да повлияе негативно на цената на акциите и обезценка на компанията – последното нещо, което акционерите биха поощрили.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1129D4-F634-4705-B9C0-341141CD69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2914" y="1122363"/>
            <a:ext cx="5675086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92914" y="3602038"/>
            <a:ext cx="5675086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71" y="2740858"/>
            <a:ext cx="3259653" cy="130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10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6A4F9-A88A-4FB9-868D-E4DAB6F395B0}" type="datetimeFigureOut">
              <a:rPr lang="bg-BG" smtClean="0"/>
              <a:pPr/>
              <a:t>19.05.2017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B67B4B-C0BB-4262-8D2A-60BEABF0F634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8318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6A4F9-A88A-4FB9-868D-E4DAB6F395B0}" type="datetimeFigureOut">
              <a:rPr lang="bg-BG" smtClean="0"/>
              <a:pPr/>
              <a:t>19.05.2017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B67B4B-C0BB-4262-8D2A-60BEABF0F634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1919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6A4F9-A88A-4FB9-868D-E4DAB6F395B0}" type="datetimeFigureOut">
              <a:rPr lang="bg-BG" smtClean="0"/>
              <a:pPr/>
              <a:t>19.05.2017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B67B4B-C0BB-4262-8D2A-60BEABF0F634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3531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6A4F9-A88A-4FB9-868D-E4DAB6F395B0}" type="datetimeFigureOut">
              <a:rPr lang="bg-BG" smtClean="0"/>
              <a:pPr/>
              <a:t>19.05.2017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B67B4B-C0BB-4262-8D2A-60BEABF0F634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1056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6A4F9-A88A-4FB9-868D-E4DAB6F395B0}" type="datetimeFigureOut">
              <a:rPr lang="bg-BG" smtClean="0"/>
              <a:pPr/>
              <a:t>19.05.2017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B67B4B-C0BB-4262-8D2A-60BEABF0F634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5444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6A4F9-A88A-4FB9-868D-E4DAB6F395B0}" type="datetimeFigureOut">
              <a:rPr lang="bg-BG" smtClean="0"/>
              <a:pPr/>
              <a:t>19.05.2017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B67B4B-C0BB-4262-8D2A-60BEABF0F634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2118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786276" y="1729582"/>
            <a:ext cx="6329274" cy="5128418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737" y="1729581"/>
            <a:ext cx="2403563" cy="35671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210550" y="3360738"/>
            <a:ext cx="3981450" cy="349726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737" y="140092"/>
            <a:ext cx="7528014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pic>
        <p:nvPicPr>
          <p:cNvPr id="1026" name="Picture 2" descr="Резултат с изображение за downwards arrow ico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1" y="3360738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09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2914" y="1122363"/>
            <a:ext cx="5675086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92914" y="3602038"/>
            <a:ext cx="5675086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49488" y="1122364"/>
            <a:ext cx="2613025" cy="2387600"/>
          </a:xfrm>
        </p:spPr>
        <p:txBody>
          <a:bodyPr anchor="b">
            <a:noAutofit/>
          </a:bodyPr>
          <a:lstStyle>
            <a:lvl1pPr marL="0" indent="0" algn="r">
              <a:buFontTx/>
              <a:buNone/>
              <a:defRPr sz="6600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766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2609849"/>
            <a:ext cx="7067550" cy="35671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286250" y="0"/>
            <a:ext cx="2095500" cy="20764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0" y="750887"/>
            <a:ext cx="706755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pic>
        <p:nvPicPr>
          <p:cNvPr id="1026" name="Picture 2" descr="Резултат с изображение за downwards arrow ico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7" y="0"/>
            <a:ext cx="1216025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71500" y="2773405"/>
            <a:ext cx="3240000" cy="3240000"/>
          </a:xfrm>
          <a:prstGeom prst="ellipse">
            <a:avLst/>
          </a:prstGeom>
        </p:spPr>
        <p:txBody>
          <a:bodyPr/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" y="1266934"/>
            <a:ext cx="1041625" cy="293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46245" y="1886903"/>
            <a:ext cx="1263083" cy="688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84" y="1754410"/>
            <a:ext cx="953367" cy="953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721151" y="974364"/>
            <a:ext cx="1023428" cy="7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17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2609849"/>
            <a:ext cx="7067550" cy="35671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09336" y="0"/>
            <a:ext cx="2095500" cy="20764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0" y="750887"/>
            <a:ext cx="706755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pic>
        <p:nvPicPr>
          <p:cNvPr id="1026" name="Picture 2" descr="Резултат с изображение за downwards arrow ico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73" y="0"/>
            <a:ext cx="1216025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247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737" y="2750341"/>
            <a:ext cx="4956263" cy="35671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750888"/>
            <a:ext cx="6096000" cy="16113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737" y="930271"/>
            <a:ext cx="4956263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pic>
        <p:nvPicPr>
          <p:cNvPr id="1026" name="Picture 2" descr="Резултат с изображение за downwards arrow ico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948530"/>
            <a:ext cx="1216025" cy="121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304050" y="750888"/>
            <a:ext cx="5754600" cy="5566566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0" t="39855" r="31889" b="31627"/>
          <a:stretch/>
        </p:blipFill>
        <p:spPr>
          <a:xfrm>
            <a:off x="11296650" y="6355554"/>
            <a:ext cx="781050" cy="44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786276" y="1729582"/>
            <a:ext cx="6329274" cy="5128418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737" y="1729581"/>
            <a:ext cx="2403563" cy="35671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210550" y="3360738"/>
            <a:ext cx="3981450" cy="349726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737" y="140092"/>
            <a:ext cx="7528014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bg-BG" dirty="0"/>
          </a:p>
        </p:txBody>
      </p:sp>
      <p:pic>
        <p:nvPicPr>
          <p:cNvPr id="1026" name="Picture 2" descr="Резултат с изображение за downwards arrow ico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1" y="3360738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509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6A4F9-A88A-4FB9-868D-E4DAB6F395B0}" type="datetimeFigureOut">
              <a:rPr lang="bg-BG" smtClean="0"/>
              <a:pPr/>
              <a:t>19.05.2017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B67B4B-C0BB-4262-8D2A-60BEABF0F634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6841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6A4F9-A88A-4FB9-868D-E4DAB6F395B0}" type="datetimeFigureOut">
              <a:rPr lang="bg-BG" smtClean="0"/>
              <a:pPr/>
              <a:t>19.05.2017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B67B4B-C0BB-4262-8D2A-60BEABF0F634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383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C56A4F9-A88A-4FB9-868D-E4DAB6F395B0}" type="datetimeFigureOut">
              <a:rPr lang="bg-BG" smtClean="0"/>
              <a:pPr/>
              <a:t>19.05.2017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EB67B4B-C0BB-4262-8D2A-60BEABF0F634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1254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735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629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3" r:id="rId4"/>
    <p:sldLayoutId id="2147483661" r:id="rId5"/>
    <p:sldLayoutId id="2147483662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4" r:id="rId1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284686" y="4992914"/>
            <a:ext cx="5907314" cy="1335315"/>
            <a:chOff x="6284686" y="4992914"/>
            <a:chExt cx="5907314" cy="1335315"/>
          </a:xfrm>
        </p:grpSpPr>
        <p:sp>
          <p:nvSpPr>
            <p:cNvPr id="6" name="Rectangle 5"/>
            <p:cNvSpPr/>
            <p:nvPr/>
          </p:nvSpPr>
          <p:spPr>
            <a:xfrm>
              <a:off x="6284686" y="4992914"/>
              <a:ext cx="5907314" cy="1335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284" y="5388449"/>
              <a:ext cx="1828797" cy="51523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8190" y="5084571"/>
              <a:ext cx="1966135" cy="10715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660" y="5055543"/>
              <a:ext cx="1210055" cy="12100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7510" y="5257834"/>
              <a:ext cx="1036879" cy="80547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3846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0596"/>
            <a:ext cx="6061587" cy="18730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213" y="904336"/>
            <a:ext cx="8073571" cy="1325563"/>
          </a:xfrm>
        </p:spPr>
        <p:txBody>
          <a:bodyPr>
            <a:normAutofit fontScale="90000"/>
          </a:bodyPr>
          <a:lstStyle/>
          <a:p>
            <a:r>
              <a:rPr lang="bg-BG" b="1" dirty="0" smtClean="0"/>
              <a:t>Какво да очакваме </a:t>
            </a:r>
            <a:br>
              <a:rPr lang="bg-BG" b="1" dirty="0" smtClean="0"/>
            </a:br>
            <a:r>
              <a:rPr lang="bg-BG" b="1" dirty="0" smtClean="0"/>
              <a:t>от социалните</a:t>
            </a:r>
            <a:br>
              <a:rPr lang="bg-BG" b="1" dirty="0" smtClean="0"/>
            </a:br>
            <a:r>
              <a:rPr lang="bg-BG" b="1" dirty="0" smtClean="0"/>
              <a:t>платформи?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2777381"/>
            <a:ext cx="10801349" cy="408061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b="1" dirty="0" smtClean="0"/>
              <a:t>Ограничени мерки, които:</a:t>
            </a:r>
          </a:p>
          <a:p>
            <a:pPr lvl="1"/>
            <a:r>
              <a:rPr lang="bg-BG" dirty="0" smtClean="0"/>
              <a:t>Няма да им създадат юридически проблеми / обвинения в цензура</a:t>
            </a:r>
          </a:p>
          <a:p>
            <a:pPr lvl="1"/>
            <a:r>
              <a:rPr lang="bg-BG" dirty="0" smtClean="0"/>
              <a:t>Няма да застрашат цената на акциите им</a:t>
            </a:r>
            <a:endParaRPr lang="en-US" dirty="0" smtClean="0"/>
          </a:p>
          <a:p>
            <a:r>
              <a:rPr lang="bg-BG" b="1" dirty="0" smtClean="0"/>
              <a:t>Оказване на специфично съдействие на „службите“:</a:t>
            </a:r>
            <a:endParaRPr lang="bg-BG" b="1" dirty="0"/>
          </a:p>
          <a:p>
            <a:pPr lvl="1"/>
            <a:r>
              <a:rPr lang="bg-BG" dirty="0" smtClean="0"/>
              <a:t>Даване на достъп до „служебни“</a:t>
            </a:r>
            <a:r>
              <a:rPr lang="en-US" dirty="0" smtClean="0"/>
              <a:t> APIs </a:t>
            </a:r>
            <a:r>
              <a:rPr lang="bg-BG" dirty="0" smtClean="0"/>
              <a:t>при разследване</a:t>
            </a:r>
          </a:p>
          <a:p>
            <a:pPr lvl="1"/>
            <a:r>
              <a:rPr lang="bg-BG" dirty="0" smtClean="0"/>
              <a:t>Проактивни проекти за борба с тероризма и пропагандата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bg-BG" dirty="0" smtClean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4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silverbullet ap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1408" y="738187"/>
            <a:ext cx="8151017" cy="5434013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8225972" y="3329216"/>
            <a:ext cx="3966027" cy="3543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 smtClean="0">
              <a:effectLst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8524876" y="4169002"/>
            <a:ext cx="3882206" cy="209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Има ли просто решение на проблема, има ли "сребърен куршум"?</a:t>
            </a:r>
            <a:endParaRPr lang="bg-BG" dirty="0"/>
          </a:p>
        </p:txBody>
      </p:sp>
      <p:pic>
        <p:nvPicPr>
          <p:cNvPr id="10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1" y="3360738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2021"/>
            <a:ext cx="8515350" cy="18730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213" y="1075786"/>
            <a:ext cx="8073571" cy="1325563"/>
          </a:xfrm>
        </p:spPr>
        <p:txBody>
          <a:bodyPr/>
          <a:lstStyle/>
          <a:p>
            <a:r>
              <a:rPr lang="bg-BG" b="1" dirty="0" smtClean="0"/>
              <a:t>Основна цел на Хакатона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1480" y="2836516"/>
            <a:ext cx="1080427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b="1" dirty="0" smtClean="0"/>
              <a:t>Да </a:t>
            </a:r>
            <a:r>
              <a:rPr lang="bg-BG" sz="2400" b="1" dirty="0" smtClean="0"/>
              <a:t>"атакува" проблема от различна </a:t>
            </a:r>
            <a:r>
              <a:rPr lang="bg-BG" sz="2400" b="1" dirty="0" smtClean="0"/>
              <a:t>посока - </a:t>
            </a:r>
            <a:r>
              <a:rPr lang="bg-BG" sz="2400" b="1" dirty="0" smtClean="0"/>
              <a:t>да се експериментира с "</a:t>
            </a:r>
            <a:r>
              <a:rPr lang="en-US" sz="2400" b="1" dirty="0" smtClean="0"/>
              <a:t>Machine Learning" </a:t>
            </a:r>
            <a:r>
              <a:rPr lang="bg-BG" sz="2400" b="1" dirty="0" smtClean="0"/>
              <a:t>алгоритми, които отговарят на следните условия:</a:t>
            </a:r>
            <a:endParaRPr lang="en-US" sz="2400" b="1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sz="2000" dirty="0" smtClean="0"/>
              <a:t>Да могат да бъдат "обучени" с помощта на ръчно подготвен и оценен обучителен корпус от публикации.</a:t>
            </a:r>
            <a:endParaRPr lang="en-US" sz="20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sz="2000" dirty="0" smtClean="0"/>
              <a:t>Да </a:t>
            </a:r>
            <a:r>
              <a:rPr lang="bg-BG" sz="2000" dirty="0" smtClean="0"/>
              <a:t>използват само заглавия и съдържанието на публикациите.</a:t>
            </a:r>
            <a:endParaRPr lang="en-US" sz="20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sz="2000" dirty="0" smtClean="0"/>
              <a:t>Да </a:t>
            </a:r>
            <a:r>
              <a:rPr lang="bg-BG" sz="2000" dirty="0" smtClean="0"/>
              <a:t>са високопроизводителни и да могат </a:t>
            </a:r>
            <a:r>
              <a:rPr lang="bg-BG" sz="2000" dirty="0" smtClean="0"/>
              <a:t>да се приложат в "Интернет мащаб" върху десетки милиони публикации на </a:t>
            </a:r>
            <a:r>
              <a:rPr lang="bg-BG" sz="2000" dirty="0" smtClean="0"/>
              <a:t>ден.</a:t>
            </a:r>
            <a:endParaRPr lang="en-US" sz="20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sz="2000" dirty="0" smtClean="0"/>
              <a:t>Да могат да се използват за създаването на безплатна обществено-полезна услуга или онлайн </a:t>
            </a:r>
            <a:r>
              <a:rPr lang="bg-BG" sz="2000" dirty="0" smtClean="0"/>
              <a:t>инструмент.</a:t>
            </a:r>
            <a:endParaRPr lang="en-US" sz="20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sz="2000" dirty="0" smtClean="0"/>
              <a:t>Да </a:t>
            </a:r>
            <a:r>
              <a:rPr lang="bg-BG" sz="2000" dirty="0" smtClean="0"/>
              <a:t>бъдат </a:t>
            </a:r>
            <a:r>
              <a:rPr lang="bg-BG" sz="2000" dirty="0" smtClean="0"/>
              <a:t>с </a:t>
            </a:r>
            <a:r>
              <a:rPr lang="bg-BG" sz="2000" dirty="0" smtClean="0"/>
              <a:t>лиценз </a:t>
            </a:r>
            <a:r>
              <a:rPr lang="bg-BG" sz="2000" dirty="0" smtClean="0"/>
              <a:t>съвместим с изискванията за отворен код на </a:t>
            </a:r>
            <a:r>
              <a:rPr lang="en-US" sz="2000" dirty="0" smtClean="0"/>
              <a:t>Open Source </a:t>
            </a:r>
            <a:r>
              <a:rPr lang="en-US" sz="2000" dirty="0" smtClean="0"/>
              <a:t>Initiative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10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417513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51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0596"/>
            <a:ext cx="7343775" cy="18730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213" y="904336"/>
            <a:ext cx="8073571" cy="1325563"/>
          </a:xfrm>
        </p:spPr>
        <p:txBody>
          <a:bodyPr/>
          <a:lstStyle/>
          <a:p>
            <a:r>
              <a:rPr lang="bg-BG" b="1" dirty="0" smtClean="0"/>
              <a:t>Обучителен корпус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1475" y="2902578"/>
            <a:ext cx="11344275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O</a:t>
            </a:r>
            <a:r>
              <a:rPr lang="bg-BG" sz="2400" b="1" dirty="0" smtClean="0"/>
              <a:t>бучител</a:t>
            </a:r>
            <a:r>
              <a:rPr lang="bg-BG" sz="2400" b="1" dirty="0" smtClean="0"/>
              <a:t>ният</a:t>
            </a:r>
            <a:r>
              <a:rPr lang="bg-BG" sz="2400" b="1" dirty="0" smtClean="0"/>
              <a:t> корпус е генериран </a:t>
            </a:r>
            <a:r>
              <a:rPr lang="bg-BG" sz="2400" b="1" dirty="0" smtClean="0"/>
              <a:t>на база извадка от публикации в български онлайн медии и блогове:</a:t>
            </a:r>
            <a:endParaRPr lang="en-US" sz="24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dirty="0" smtClean="0"/>
              <a:t>Публикациите са оценени ръчно от студенти по </a:t>
            </a:r>
            <a:r>
              <a:rPr lang="bg-BG" dirty="0" smtClean="0"/>
              <a:t>журналистика.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dirty="0" smtClean="0"/>
              <a:t>Предвид големия ежедневен обем публикации и ограничения човешки ресурс, периодът за който е генерирана извадката за обучителния корпус е </a:t>
            </a:r>
            <a:r>
              <a:rPr lang="bg-BG" dirty="0" smtClean="0"/>
              <a:t>ограничена до 1000</a:t>
            </a:r>
            <a:r>
              <a:rPr lang="bg-BG" dirty="0" smtClean="0"/>
              <a:t>+ </a:t>
            </a:r>
            <a:r>
              <a:rPr lang="bg-BG" dirty="0" smtClean="0"/>
              <a:t>публикации.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dirty="0" smtClean="0"/>
              <a:t>Броят публикации включени в извадката от всеки източник е пропорционален на общия брой публикации на източника за </a:t>
            </a:r>
            <a:r>
              <a:rPr lang="bg-BG" dirty="0" smtClean="0"/>
              <a:t>предходния месец, </a:t>
            </a:r>
            <a:r>
              <a:rPr lang="bg-BG" dirty="0" smtClean="0"/>
              <a:t>съпоставени с общия брой публикации за предходния месец от всички наблюдавани източници</a:t>
            </a:r>
            <a:r>
              <a:rPr lang="en-US" dirty="0" smtClean="0"/>
              <a:t>, </a:t>
            </a:r>
            <a:r>
              <a:rPr lang="bg-BG" dirty="0" smtClean="0"/>
              <a:t>но не по-малко от една (1) </a:t>
            </a:r>
            <a:r>
              <a:rPr lang="bg-BG" dirty="0" smtClean="0"/>
              <a:t>публикация.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bg-BG" dirty="0" smtClean="0"/>
              <a:t>При генерирането на набора от данни са изключени спортните източници</a:t>
            </a:r>
            <a:r>
              <a:rPr lang="bg-BG" dirty="0" smtClean="0"/>
              <a:t>.</a:t>
            </a:r>
            <a:endParaRPr lang="en-US" dirty="0" smtClean="0"/>
          </a:p>
        </p:txBody>
      </p:sp>
      <p:pic>
        <p:nvPicPr>
          <p:cNvPr id="8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417513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79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0596"/>
            <a:ext cx="11287125" cy="18730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4513" y="1247236"/>
            <a:ext cx="10166862" cy="1325563"/>
          </a:xfrm>
        </p:spPr>
        <p:txBody>
          <a:bodyPr>
            <a:normAutofit/>
          </a:bodyPr>
          <a:lstStyle/>
          <a:p>
            <a:r>
              <a:rPr lang="bg-BG" b="1" dirty="0" smtClean="0"/>
              <a:t>Информация за направеното оценяване на обучителния корпус: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85825" y="2902578"/>
            <a:ext cx="104298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bg-BG" sz="2400" b="1" dirty="0" smtClean="0"/>
              <a:t>В таблицата с оценките има предвидени две колони за оценяване (оранжева антетка): </a:t>
            </a:r>
            <a:endParaRPr lang="en-US" sz="2400" b="1" dirty="0" smtClean="0"/>
          </a:p>
          <a:p>
            <a:pPr lvl="1"/>
            <a:r>
              <a:rPr lang="en-US" dirty="0" smtClean="0"/>
              <a:t>fake</a:t>
            </a:r>
            <a:r>
              <a:rPr lang="ru-RU" dirty="0" smtClean="0"/>
              <a:t>_</a:t>
            </a:r>
            <a:r>
              <a:rPr lang="en-US" dirty="0" smtClean="0"/>
              <a:t>new</a:t>
            </a:r>
            <a:r>
              <a:rPr lang="ru-RU" dirty="0" smtClean="0"/>
              <a:t>_</a:t>
            </a:r>
            <a:r>
              <a:rPr lang="en-US" dirty="0" smtClean="0"/>
              <a:t>score</a:t>
            </a:r>
          </a:p>
          <a:p>
            <a:pPr lvl="1"/>
            <a:r>
              <a:rPr lang="en-US" dirty="0" smtClean="0"/>
              <a:t>click</a:t>
            </a:r>
            <a:r>
              <a:rPr lang="ru-RU" dirty="0" smtClean="0"/>
              <a:t>_</a:t>
            </a:r>
            <a:r>
              <a:rPr lang="en-US" dirty="0" smtClean="0"/>
              <a:t>bait</a:t>
            </a:r>
            <a:r>
              <a:rPr lang="ru-RU" dirty="0" smtClean="0"/>
              <a:t>_</a:t>
            </a:r>
            <a:r>
              <a:rPr lang="en-US" dirty="0" smtClean="0"/>
              <a:t>score</a:t>
            </a:r>
          </a:p>
          <a:p>
            <a:pPr lvl="0"/>
            <a:r>
              <a:rPr lang="bg-BG" sz="2400" b="1" dirty="0" smtClean="0"/>
              <a:t>Оценките варират от 1 до </a:t>
            </a:r>
            <a:r>
              <a:rPr lang="bg-BG" sz="2400" b="1" dirty="0" smtClean="0"/>
              <a:t>3*:</a:t>
            </a:r>
            <a:endParaRPr lang="en-US" sz="2400" b="1" dirty="0" smtClean="0"/>
          </a:p>
          <a:p>
            <a:pPr lvl="1"/>
            <a:r>
              <a:rPr lang="bg-BG" dirty="0" smtClean="0"/>
              <a:t>1 = </a:t>
            </a:r>
            <a:r>
              <a:rPr lang="en-US" dirty="0" smtClean="0"/>
              <a:t>Legitimate / Normal</a:t>
            </a:r>
          </a:p>
          <a:p>
            <a:pPr lvl="1"/>
            <a:r>
              <a:rPr lang="en-US" dirty="0" smtClean="0"/>
              <a:t>2 = Neutral</a:t>
            </a:r>
          </a:p>
          <a:p>
            <a:pPr lvl="1"/>
            <a:r>
              <a:rPr lang="en-US" dirty="0" smtClean="0"/>
              <a:t>3 = Fake / Click Bait</a:t>
            </a:r>
          </a:p>
          <a:p>
            <a:pPr lvl="0"/>
            <a:endParaRPr lang="bg-BG" b="1" dirty="0" smtClean="0"/>
          </a:p>
          <a:p>
            <a:pPr lvl="0"/>
            <a:r>
              <a:rPr lang="bg-BG" b="1" dirty="0" smtClean="0"/>
              <a:t>*Оценяването </a:t>
            </a:r>
            <a:r>
              <a:rPr lang="bg-BG" b="1" dirty="0" smtClean="0"/>
              <a:t>е извършвано само на база на заглавие и </a:t>
            </a:r>
            <a:r>
              <a:rPr lang="bg-BG" b="1" dirty="0" smtClean="0"/>
              <a:t>съдържание</a:t>
            </a:r>
            <a:r>
              <a:rPr lang="en-US" b="1" dirty="0" smtClean="0"/>
              <a:t>, </a:t>
            </a:r>
            <a:r>
              <a:rPr lang="bg-BG" b="1" dirty="0" smtClean="0"/>
              <a:t>съгласно съответните дефиниции</a:t>
            </a:r>
            <a:r>
              <a:rPr lang="bg-BG" dirty="0" smtClean="0"/>
              <a:t>. </a:t>
            </a:r>
            <a:endParaRPr lang="en-US" dirty="0"/>
          </a:p>
        </p:txBody>
      </p:sp>
      <p:pic>
        <p:nvPicPr>
          <p:cNvPr id="8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417513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6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0596"/>
            <a:ext cx="11487150" cy="18730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0213" y="1190086"/>
            <a:ext cx="10424037" cy="1325563"/>
          </a:xfrm>
        </p:spPr>
        <p:txBody>
          <a:bodyPr>
            <a:normAutofit/>
          </a:bodyPr>
          <a:lstStyle/>
          <a:p>
            <a:r>
              <a:rPr lang="bg-BG" b="1" dirty="0" smtClean="0"/>
              <a:t>Дефиниции за „</a:t>
            </a:r>
            <a:r>
              <a:rPr lang="en-US" b="1" dirty="0" smtClean="0"/>
              <a:t>Fake News”</a:t>
            </a:r>
            <a:r>
              <a:rPr lang="bg-BG" b="1" dirty="0" smtClean="0"/>
              <a:t> и „</a:t>
            </a:r>
            <a:r>
              <a:rPr lang="en-US" b="1" dirty="0" smtClean="0"/>
              <a:t>Click Bait”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4351" y="2902578"/>
            <a:ext cx="11677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sz="2400" b="1" dirty="0" smtClean="0"/>
              <a:t>Дефиниция за "</a:t>
            </a:r>
            <a:r>
              <a:rPr lang="en-US" sz="2400" b="1" dirty="0" smtClean="0"/>
              <a:t>Fake News</a:t>
            </a:r>
            <a:r>
              <a:rPr lang="bg-BG" sz="2400" b="1" dirty="0" smtClean="0"/>
              <a:t>":</a:t>
            </a:r>
            <a:endParaRPr lang="en-US" sz="24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dirty="0" smtClean="0"/>
              <a:t>Невероятни „факти“, теории на конспирацията, емоционални провокации (страх, омраза, отвращение)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dirty="0" smtClean="0"/>
              <a:t>Съдържа спекулативни / манипулативни твърдения, няма посочени източници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dirty="0" smtClean="0"/>
              <a:t>Съдържа неологизми / квалификации / прилагателни със силно емоционално внушение</a:t>
            </a:r>
            <a:endParaRPr lang="en-US" dirty="0" smtClean="0"/>
          </a:p>
          <a:p>
            <a:r>
              <a:rPr lang="bg-BG" dirty="0" smtClean="0"/>
              <a:t> </a:t>
            </a:r>
            <a:endParaRPr lang="en-US" dirty="0" smtClean="0"/>
          </a:p>
          <a:p>
            <a:r>
              <a:rPr lang="bg-BG" sz="2400" b="1" dirty="0" smtClean="0"/>
              <a:t>Дефиниция за "</a:t>
            </a:r>
            <a:r>
              <a:rPr lang="en-US" sz="2400" b="1" dirty="0" smtClean="0"/>
              <a:t>Click Bait</a:t>
            </a:r>
            <a:r>
              <a:rPr lang="bg-BG" sz="2400" b="1" dirty="0" smtClean="0"/>
              <a:t>":</a:t>
            </a:r>
            <a:endParaRPr lang="en-US" sz="24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Заглавието е непълно</a:t>
            </a:r>
            <a:r>
              <a:rPr lang="bg-BG" dirty="0" smtClean="0"/>
              <a:t> /</a:t>
            </a:r>
            <a:r>
              <a:rPr lang="ru-RU" dirty="0" smtClean="0"/>
              <a:t> подве</a:t>
            </a:r>
            <a:r>
              <a:rPr lang="bg-BG" dirty="0" smtClean="0"/>
              <a:t>ждащо / разминава се със съдържанието (например заглавието представя „факт“, а в съдържанието няма факти)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bg-BG" dirty="0" smtClean="0"/>
              <a:t>Представената „информация“ е „пикантна“, скандална, адресираща низки </a:t>
            </a:r>
            <a:r>
              <a:rPr lang="bg-BG" dirty="0" smtClean="0"/>
              <a:t>страсти</a:t>
            </a:r>
            <a:r>
              <a:rPr lang="bg-BG" dirty="0" smtClean="0"/>
              <a:t> 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417513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6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hack the fake news together!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smtClean="0"/>
              <a:t>19-21 о</a:t>
            </a:r>
            <a:r>
              <a:rPr lang="en-US" smtClean="0"/>
              <a:t>f </a:t>
            </a:r>
            <a:r>
              <a:rPr lang="en-US" dirty="0" smtClean="0"/>
              <a:t>May 2017</a:t>
            </a:r>
          </a:p>
        </p:txBody>
      </p:sp>
    </p:spTree>
    <p:extLst>
      <p:ext uri="{BB962C8B-B14F-4D97-AF65-F5344CB8AC3E}">
        <p14:creationId xmlns:p14="http://schemas.microsoft.com/office/powerpoint/2010/main" val="58345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2" y="519192"/>
            <a:ext cx="8390237" cy="549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225972" y="3329216"/>
            <a:ext cx="3966027" cy="3543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 smtClean="0">
              <a:effectLst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8309794" y="3913806"/>
            <a:ext cx="3882206" cy="209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Fake News &amp; Click Baits</a:t>
            </a:r>
            <a:endParaRPr lang="bg-BG" dirty="0"/>
          </a:p>
        </p:txBody>
      </p:sp>
      <p:pic>
        <p:nvPicPr>
          <p:cNvPr id="22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1" y="3360738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1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ocial media peopl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63" b="98"/>
          <a:stretch/>
        </p:blipFill>
        <p:spPr bwMode="auto">
          <a:xfrm>
            <a:off x="1142092" y="484610"/>
            <a:ext cx="8409287" cy="552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8225972" y="3329216"/>
            <a:ext cx="3966027" cy="3543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 smtClean="0">
              <a:effectLst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8309794" y="4392778"/>
            <a:ext cx="3882206" cy="1616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Social Media</a:t>
            </a:r>
            <a:endParaRPr lang="bg-BG" dirty="0"/>
          </a:p>
        </p:txBody>
      </p:sp>
      <p:pic>
        <p:nvPicPr>
          <p:cNvPr id="11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1" y="3360738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" t="2741" r="11743"/>
          <a:stretch/>
        </p:blipFill>
        <p:spPr bwMode="auto">
          <a:xfrm>
            <a:off x="1161140" y="519192"/>
            <a:ext cx="8390237" cy="565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225972" y="3329216"/>
            <a:ext cx="3966027" cy="3543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 smtClean="0">
              <a:effectLst/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8524876" y="4169002"/>
            <a:ext cx="3882206" cy="209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aiming to do</a:t>
            </a:r>
            <a:endParaRPr lang="bg-BG" dirty="0"/>
          </a:p>
        </p:txBody>
      </p:sp>
      <p:pic>
        <p:nvPicPr>
          <p:cNvPr id="14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1" y="3360738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0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" t="2741" r="11743"/>
          <a:stretch/>
        </p:blipFill>
        <p:spPr bwMode="auto">
          <a:xfrm>
            <a:off x="1161140" y="519192"/>
            <a:ext cx="8390237" cy="565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"/>
          <a:stretch/>
        </p:blipFill>
        <p:spPr bwMode="auto">
          <a:xfrm>
            <a:off x="1206860" y="519193"/>
            <a:ext cx="8299089" cy="565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8225972" y="3329216"/>
            <a:ext cx="3966027" cy="3543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 smtClean="0">
              <a:effectLst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8524876" y="4169002"/>
            <a:ext cx="3882206" cy="209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deep the rabbit hole is…</a:t>
            </a:r>
            <a:endParaRPr lang="bg-BG" dirty="0"/>
          </a:p>
        </p:txBody>
      </p:sp>
      <p:pic>
        <p:nvPicPr>
          <p:cNvPr id="9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1" y="3360738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7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781050" y="465137"/>
            <a:ext cx="9970524" cy="8302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b="1" dirty="0" smtClean="0"/>
              <a:t>Предизвикателствата </a:t>
            </a:r>
            <a:endParaRPr lang="bg-BG" b="1" dirty="0"/>
          </a:p>
        </p:txBody>
      </p:sp>
      <p:sp>
        <p:nvSpPr>
          <p:cNvPr id="6" name="Rectangle 5"/>
          <p:cNvSpPr/>
          <p:nvPr/>
        </p:nvSpPr>
        <p:spPr>
          <a:xfrm>
            <a:off x="0" y="1295400"/>
            <a:ext cx="12192000" cy="20002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64"/>
          <a:stretch/>
        </p:blipFill>
        <p:spPr bwMode="auto">
          <a:xfrm>
            <a:off x="2857500" y="3383253"/>
            <a:ext cx="6915150" cy="344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43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0" y="771116"/>
            <a:ext cx="8125735" cy="538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225972" y="3329216"/>
            <a:ext cx="3966027" cy="3543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dirty="0" smtClean="0">
              <a:effectLst/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8524876" y="4169002"/>
            <a:ext cx="3882206" cy="2095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Балансът между "свободата на словото" и "слободията на словото"</a:t>
            </a:r>
          </a:p>
        </p:txBody>
      </p:sp>
      <p:pic>
        <p:nvPicPr>
          <p:cNvPr id="14" name="Picture 2" descr="Резултат с изображение за downwards arrow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1" y="3360738"/>
            <a:ext cx="1047749" cy="104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848358"/>
            <a:ext cx="7286626" cy="438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225972" y="3329216"/>
            <a:ext cx="3966027" cy="3543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Machine </a:t>
            </a:r>
            <a:r>
              <a:rPr lang="en-US" sz="5400" b="1" dirty="0" smtClean="0">
                <a:solidFill>
                  <a:schemeClr val="tx1"/>
                </a:solidFill>
              </a:rPr>
              <a:t>Learning</a:t>
            </a:r>
            <a:r>
              <a:rPr lang="bg-BG" sz="5400" b="1" dirty="0" smtClean="0">
                <a:solidFill>
                  <a:schemeClr val="tx1"/>
                </a:solidFill>
              </a:rPr>
              <a:t> -&gt;</a:t>
            </a:r>
            <a:r>
              <a:rPr lang="en-US" sz="5400" b="1" dirty="0" smtClean="0">
                <a:solidFill>
                  <a:schemeClr val="tx1"/>
                </a:solidFill>
              </a:rPr>
              <a:t> Social Bubble</a:t>
            </a:r>
            <a:endParaRPr lang="en-US" sz="5400" b="1" dirty="0" smtClean="0">
              <a:effectLst/>
            </a:endParaRPr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752475" y="311377"/>
            <a:ext cx="10820399" cy="1403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Социалните мрежи – проблем или решение?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238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729581"/>
            <a:ext cx="7067550" cy="4680744"/>
          </a:xfrm>
        </p:spPr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bg-BG" dirty="0" smtClean="0"/>
              <a:t> Проверка, дали даден "източник" е реално съществуващ, дали наистина е направил дадено изявление, както и дали изявлението е извадено от контекст, или е публикувано обективно и без манипулация. </a:t>
            </a:r>
          </a:p>
          <a:p>
            <a:pPr>
              <a:buFont typeface="Arial" pitchFamily="34" charset="0"/>
              <a:buChar char="•"/>
            </a:pPr>
            <a:r>
              <a:rPr lang="bg-BG" dirty="0" smtClean="0"/>
              <a:t> Проверка, дали даден сигнал за фалшив профил е основателен </a:t>
            </a:r>
            <a:r>
              <a:rPr lang="bg-BG" dirty="0" smtClean="0"/>
              <a:t>или</a:t>
            </a:r>
            <a:r>
              <a:rPr lang="en-US" dirty="0" smtClean="0"/>
              <a:t> </a:t>
            </a:r>
            <a:r>
              <a:rPr lang="bg-BG" dirty="0" smtClean="0"/>
              <a:t>е злонамерен / неоснователен.</a:t>
            </a:r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1526" y="140092"/>
            <a:ext cx="9344024" cy="1325563"/>
          </a:xfrm>
        </p:spPr>
        <p:txBody>
          <a:bodyPr/>
          <a:lstStyle/>
          <a:p>
            <a:r>
              <a:rPr lang="bg-BG" dirty="0" smtClean="0"/>
              <a:t>Два </a:t>
            </a:r>
            <a:r>
              <a:rPr lang="bg-BG" dirty="0" smtClean="0"/>
              <a:t>примера за „</a:t>
            </a:r>
            <a:r>
              <a:rPr lang="en-US" dirty="0" smtClean="0"/>
              <a:t>Fact Checking”</a:t>
            </a:r>
            <a:r>
              <a:rPr lang="bg-BG" dirty="0" smtClean="0"/>
              <a:t>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25972" y="3329216"/>
            <a:ext cx="3966027" cy="3543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Machine </a:t>
            </a:r>
            <a:r>
              <a:rPr lang="en-US" sz="5400" b="1" dirty="0" smtClean="0">
                <a:solidFill>
                  <a:schemeClr val="tx1"/>
                </a:solidFill>
              </a:rPr>
              <a:t>Learning</a:t>
            </a:r>
            <a:r>
              <a:rPr lang="bg-BG" sz="5400" b="1" dirty="0" smtClean="0">
                <a:solidFill>
                  <a:schemeClr val="tx1"/>
                </a:solidFill>
              </a:rPr>
              <a:t> -&gt;</a:t>
            </a:r>
            <a:r>
              <a:rPr lang="en-US" sz="5400" b="1" dirty="0" smtClean="0">
                <a:solidFill>
                  <a:schemeClr val="tx1"/>
                </a:solidFill>
              </a:rPr>
              <a:t> </a:t>
            </a:r>
            <a:r>
              <a:rPr lang="en-US" sz="5400" b="1" dirty="0" smtClean="0">
                <a:solidFill>
                  <a:schemeClr val="tx1"/>
                </a:solidFill>
              </a:rPr>
              <a:t>Fact Checking</a:t>
            </a:r>
            <a:endParaRPr lang="en-US" sz="5400" b="1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67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2270</Words>
  <Application>Microsoft Office PowerPoint</Application>
  <PresentationFormat>Widescreen</PresentationFormat>
  <Paragraphs>102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Два примера за „Fact Checking”:</vt:lpstr>
      <vt:lpstr>Какво да очакваме  от социалните платформи?</vt:lpstr>
      <vt:lpstr>PowerPoint Presentation</vt:lpstr>
      <vt:lpstr>Основна цел на Хакатона</vt:lpstr>
      <vt:lpstr>Обучителен корпус</vt:lpstr>
      <vt:lpstr>Информация за направеното оценяване на обучителния корпус:</vt:lpstr>
      <vt:lpstr>Дефиниции за „Fake News” и „Click Bait”</vt:lpstr>
      <vt:lpstr>Let’s hack the fake news together!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Mila Krasteva</dc:creator>
  <cp:lastModifiedBy>Vassil Velichkov</cp:lastModifiedBy>
  <cp:revision>50</cp:revision>
  <dcterms:created xsi:type="dcterms:W3CDTF">2017-05-01T19:30:05Z</dcterms:created>
  <dcterms:modified xsi:type="dcterms:W3CDTF">2017-05-19T16:05:13Z</dcterms:modified>
</cp:coreProperties>
</file>